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42"/>
  </p:notesMasterIdLst>
  <p:handoutMasterIdLst>
    <p:handoutMasterId r:id="rId43"/>
  </p:handoutMasterIdLst>
  <p:sldIdLst>
    <p:sldId id="746" r:id="rId2"/>
    <p:sldId id="751" r:id="rId3"/>
    <p:sldId id="892" r:id="rId4"/>
    <p:sldId id="893" r:id="rId5"/>
    <p:sldId id="894" r:id="rId6"/>
    <p:sldId id="931" r:id="rId7"/>
    <p:sldId id="891" r:id="rId8"/>
    <p:sldId id="897" r:id="rId9"/>
    <p:sldId id="896" r:id="rId10"/>
    <p:sldId id="895" r:id="rId11"/>
    <p:sldId id="901" r:id="rId12"/>
    <p:sldId id="742" r:id="rId13"/>
    <p:sldId id="796" r:id="rId14"/>
    <p:sldId id="902" r:id="rId15"/>
    <p:sldId id="916" r:id="rId16"/>
    <p:sldId id="759" r:id="rId17"/>
    <p:sldId id="748" r:id="rId18"/>
    <p:sldId id="903" r:id="rId19"/>
    <p:sldId id="750" r:id="rId20"/>
    <p:sldId id="797" r:id="rId21"/>
    <p:sldId id="905" r:id="rId22"/>
    <p:sldId id="917" r:id="rId23"/>
    <p:sldId id="766" r:id="rId24"/>
    <p:sldId id="749" r:id="rId25"/>
    <p:sldId id="911" r:id="rId26"/>
    <p:sldId id="922" r:id="rId27"/>
    <p:sldId id="923" r:id="rId28"/>
    <p:sldId id="906" r:id="rId29"/>
    <p:sldId id="918" r:id="rId30"/>
    <p:sldId id="765" r:id="rId31"/>
    <p:sldId id="762" r:id="rId32"/>
    <p:sldId id="924" r:id="rId33"/>
    <p:sldId id="910" r:id="rId34"/>
    <p:sldId id="763" r:id="rId35"/>
    <p:sldId id="764" r:id="rId36"/>
    <p:sldId id="934" r:id="rId37"/>
    <p:sldId id="907" r:id="rId38"/>
    <p:sldId id="919" r:id="rId39"/>
    <p:sldId id="932" r:id="rId40"/>
    <p:sldId id="889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FF"/>
    <a:srgbClr val="00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527" autoAdjust="0"/>
  </p:normalViewPr>
  <p:slideViewPr>
    <p:cSldViewPr snapToGrid="0">
      <p:cViewPr varScale="1">
        <p:scale>
          <a:sx n="62" d="100"/>
          <a:sy n="62" d="100"/>
        </p:scale>
        <p:origin x="258" y="42"/>
      </p:cViewPr>
      <p:guideLst/>
    </p:cSldViewPr>
  </p:slideViewPr>
  <p:outlineViewPr>
    <p:cViewPr>
      <p:scale>
        <a:sx n="33" d="100"/>
        <a:sy n="33" d="100"/>
      </p:scale>
      <p:origin x="0" y="-81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A0D364-06CF-42E2-ABDD-5BB89EB17FE0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D59B51-9EA2-4194-B6CA-C19BE590E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4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97AB88-7689-440A-94DA-E6989D57FDE1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5D1626-9CA9-4A2F-880B-10A538B01D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4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5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9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5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0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1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krainetzscience10.wikispaces.com/summary+p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-learningconnect.staged.websit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52" y="0"/>
            <a:ext cx="692249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6321FE-11D9-4A33-8CA2-C21DFE5FF128}"/>
              </a:ext>
            </a:extLst>
          </p:cNvPr>
          <p:cNvSpPr txBox="1">
            <a:spLocks noChangeArrowheads="1"/>
          </p:cNvSpPr>
          <p:nvPr/>
        </p:nvSpPr>
        <p:spPr>
          <a:xfrm>
            <a:off x="2944202" y="6007275"/>
            <a:ext cx="6934200" cy="741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A79ADA-5C75-49D0-90C1-B17FA04A53CC}"/>
              </a:ext>
            </a:extLst>
          </p:cNvPr>
          <p:cNvSpPr/>
          <p:nvPr/>
        </p:nvSpPr>
        <p:spPr>
          <a:xfrm>
            <a:off x="1842373" y="4436185"/>
            <a:ext cx="850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Quick Start Guide - Website Overview (p.12)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645920"/>
            <a:ext cx="9537896" cy="47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ENTICE</a:t>
            </a:r>
            <a:r>
              <a:rPr lang="en-US" sz="4000" dirty="0"/>
              <a:t> is an important teaching step in getting students’ focus and attention by activating prior knowledge. </a:t>
            </a:r>
            <a:r>
              <a:rPr lang="en-US" dirty="0"/>
              <a:t>"A large body of findings shows that learning proceeds primarily from prior knowledge, and only secondarily from the presented materials." (Roschelle, 2014).  </a:t>
            </a:r>
            <a:endParaRPr lang="en-US" sz="4000" dirty="0"/>
          </a:p>
          <a:p>
            <a:pPr marL="0" indent="0" algn="ctr">
              <a:buNone/>
            </a:pP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9" y="1406769"/>
            <a:ext cx="9594166" cy="5023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With an </a:t>
            </a:r>
            <a:r>
              <a:rPr lang="en-US" sz="4000" b="1" dirty="0"/>
              <a:t>LC ENTICING INTERACTIVE TOOL</a:t>
            </a:r>
            <a:r>
              <a:rPr lang="en-US" sz="4000" dirty="0"/>
              <a:t>, prior knowledge is retrieved in a variety of ways, such as: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Brainstorming solutions </a:t>
            </a:r>
            <a:r>
              <a:rPr lang="en-US" sz="4000" dirty="0"/>
              <a:t>to lesson-related scenarios.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Agreeing or disagreeing </a:t>
            </a:r>
            <a:r>
              <a:rPr lang="en-US" sz="4000" dirty="0"/>
              <a:t>on a lesson-related opinion.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Identifying common myt</a:t>
            </a:r>
            <a:r>
              <a:rPr lang="en-US" sz="4000" dirty="0"/>
              <a:t>hs related to the lesson topic.</a:t>
            </a:r>
          </a:p>
          <a:p>
            <a:pPr marL="0" indent="0" algn="ctr">
              <a:buNone/>
            </a:pP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56935"/>
            <a:ext cx="9270610" cy="457336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Accessing and determining current knowledge level </a:t>
            </a:r>
            <a:r>
              <a:rPr lang="en-US" sz="4000" dirty="0"/>
              <a:t>on lesson topic.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Creating questions and inquiries in one’s mind</a:t>
            </a:r>
            <a:r>
              <a:rPr lang="en-US" sz="4000" dirty="0"/>
              <a:t> about topic as lesson begins.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Increasing comprehension </a:t>
            </a:r>
            <a:r>
              <a:rPr lang="en-US" sz="4000" dirty="0"/>
              <a:t>with related </a:t>
            </a:r>
            <a:r>
              <a:rPr lang="en-US" sz="4000" b="1" dirty="0"/>
              <a:t>Wordtech games and activities.</a:t>
            </a: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2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19" y="109363"/>
            <a:ext cx="5818494" cy="4373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6321FE-11D9-4A33-8CA2-C21DFE5FF128}"/>
              </a:ext>
            </a:extLst>
          </p:cNvPr>
          <p:cNvSpPr txBox="1">
            <a:spLocks noChangeArrowheads="1"/>
          </p:cNvSpPr>
          <p:nvPr/>
        </p:nvSpPr>
        <p:spPr>
          <a:xfrm>
            <a:off x="2944202" y="6007275"/>
            <a:ext cx="6934200" cy="741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040FD8-7CFC-4CD8-80BD-BE2EA414FAD6}"/>
              </a:ext>
            </a:extLst>
          </p:cNvPr>
          <p:cNvSpPr/>
          <p:nvPr/>
        </p:nvSpPr>
        <p:spPr>
          <a:xfrm>
            <a:off x="1181686" y="4549676"/>
            <a:ext cx="10911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FIND YOUR FAVORITE ENLIGHTEN TOOL TO SHARE – 10 min, 20 min or 30 min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300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02" y="0"/>
            <a:ext cx="696159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8658EA-E223-4968-99D3-3429A8F45C24}"/>
              </a:ext>
            </a:extLst>
          </p:cNvPr>
          <p:cNvSpPr/>
          <p:nvPr/>
        </p:nvSpPr>
        <p:spPr>
          <a:xfrm>
            <a:off x="1842372" y="4403558"/>
            <a:ext cx="850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Quick Start Guide - Website Overview (p.12)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43" y="1647390"/>
            <a:ext cx="9355015" cy="4882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getting their attention through ENTICING, the next level is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ENLIGHTEN. 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b="1" dirty="0"/>
              <a:t>ENLIGHTEN</a:t>
            </a:r>
            <a:r>
              <a:rPr lang="en-US" sz="4000" dirty="0"/>
              <a:t> level consist of </a:t>
            </a:r>
            <a:r>
              <a:rPr lang="en-US" sz="4000" b="1" dirty="0"/>
              <a:t>DIRECT INTERVENTIONS</a:t>
            </a:r>
            <a:r>
              <a:rPr lang="en-US" sz="4000" dirty="0"/>
              <a:t> during lecture and reading that elevates the learning experience from surface learning to a </a:t>
            </a:r>
            <a:r>
              <a:rPr lang="en-US" sz="4000" b="1" dirty="0"/>
              <a:t>deep, successful learning event.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C86C5-99C9-4C38-AB7D-333D35911DAD}"/>
              </a:ext>
            </a:extLst>
          </p:cNvPr>
          <p:cNvSpPr/>
          <p:nvPr/>
        </p:nvSpPr>
        <p:spPr>
          <a:xfrm>
            <a:off x="1448971" y="1843950"/>
            <a:ext cx="99640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clearly show us that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intervention at this point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only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learning results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achieved.  As much as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of the knowledge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be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 within 20 minutes.</a:t>
            </a:r>
          </a:p>
        </p:txBody>
      </p:sp>
    </p:spTree>
    <p:extLst>
      <p:ext uri="{BB962C8B-B14F-4D97-AF65-F5344CB8AC3E}">
        <p14:creationId xmlns:p14="http://schemas.microsoft.com/office/powerpoint/2010/main" val="87707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95" y="1628774"/>
            <a:ext cx="9495693" cy="4801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LC ENLIGHTEN INTERACTIVE TOOLS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/>
              <a:t>are for </a:t>
            </a:r>
            <a:r>
              <a:rPr lang="en-US" sz="4000" b="1" dirty="0"/>
              <a:t>reflecting and consolidating </a:t>
            </a:r>
            <a:r>
              <a:rPr lang="en-US" sz="4000" dirty="0"/>
              <a:t>to </a:t>
            </a:r>
            <a:r>
              <a:rPr lang="en-US" sz="4000" b="1" dirty="0"/>
              <a:t>generate meaning, connection and understanding</a:t>
            </a:r>
            <a:r>
              <a:rPr lang="en-US" sz="4000" dirty="0"/>
              <a:t>, such as: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Using </a:t>
            </a:r>
            <a:r>
              <a:rPr lang="en-US" sz="4000" b="1" dirty="0"/>
              <a:t>summarizers, questioners, clarifiers </a:t>
            </a:r>
            <a:r>
              <a:rPr lang="en-US" sz="4000" dirty="0"/>
              <a:t>and</a:t>
            </a:r>
            <a:r>
              <a:rPr lang="en-US" sz="4000" b="1" dirty="0"/>
              <a:t> predictors.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Playing </a:t>
            </a:r>
            <a:r>
              <a:rPr lang="en-US" sz="4000" b="1" dirty="0"/>
              <a:t>memory games, journaling </a:t>
            </a:r>
            <a:r>
              <a:rPr lang="en-US" sz="4000" dirty="0"/>
              <a:t>and </a:t>
            </a:r>
            <a:r>
              <a:rPr lang="en-US" sz="4000" b="1" dirty="0"/>
              <a:t>coding.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59" y="1688123"/>
            <a:ext cx="10515600" cy="4742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Let’s continue our </a:t>
            </a:r>
            <a:r>
              <a:rPr lang="en-US" sz="7200" b="1" dirty="0"/>
              <a:t>Tour of the Learning Connect Website</a:t>
            </a:r>
            <a:br>
              <a:rPr lang="en-US" sz="7200" b="1" dirty="0"/>
            </a:b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094A-FB2B-446E-AC95-5C6EA9E81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31899" y="4747450"/>
            <a:ext cx="2328201" cy="17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821" y="1457325"/>
            <a:ext cx="9594167" cy="46014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/>
              <a:t>Using </a:t>
            </a:r>
            <a:r>
              <a:rPr lang="en-US" sz="4000" b="1" dirty="0"/>
              <a:t>instructional stoppers </a:t>
            </a:r>
            <a:r>
              <a:rPr lang="en-US" sz="4000" dirty="0"/>
              <a:t>that </a:t>
            </a:r>
            <a:r>
              <a:rPr lang="en-US" sz="4000" b="1" dirty="0"/>
              <a:t>paraphrase </a:t>
            </a:r>
            <a:r>
              <a:rPr lang="en-US" sz="4000" dirty="0"/>
              <a:t>and </a:t>
            </a:r>
            <a:r>
              <a:rPr lang="en-US" sz="4000" b="1" dirty="0"/>
              <a:t>summarize</a:t>
            </a:r>
            <a:r>
              <a:rPr lang="en-US" sz="4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/>
              <a:t>Visually organizing new information </a:t>
            </a:r>
            <a:r>
              <a:rPr lang="en-US" sz="4000" dirty="0"/>
              <a:t>into more </a:t>
            </a:r>
            <a:r>
              <a:rPr lang="en-US" sz="4000" b="1" dirty="0"/>
              <a:t>effective notes</a:t>
            </a:r>
            <a:r>
              <a:rPr lang="en-US" sz="40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Conducting </a:t>
            </a:r>
            <a:r>
              <a:rPr lang="en-US" sz="4000" b="1" dirty="0"/>
              <a:t>active group readings</a:t>
            </a:r>
            <a:r>
              <a:rPr lang="en-US" sz="40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Creating </a:t>
            </a:r>
            <a:r>
              <a:rPr lang="en-US" sz="4000" b="1" dirty="0"/>
              <a:t>student content experts </a:t>
            </a:r>
            <a:r>
              <a:rPr lang="en-US" sz="4000" dirty="0"/>
              <a:t>and </a:t>
            </a:r>
            <a:r>
              <a:rPr lang="en-US" sz="4000" b="1" dirty="0"/>
              <a:t>student</a:t>
            </a:r>
            <a:r>
              <a:rPr lang="en-US" sz="4000" dirty="0"/>
              <a:t> </a:t>
            </a:r>
            <a:r>
              <a:rPr lang="en-US" sz="4000" b="1" dirty="0"/>
              <a:t>peer teachers.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6321FE-11D9-4A33-8CA2-C21DFE5FF128}"/>
              </a:ext>
            </a:extLst>
          </p:cNvPr>
          <p:cNvSpPr txBox="1">
            <a:spLocks noChangeArrowheads="1"/>
          </p:cNvSpPr>
          <p:nvPr/>
        </p:nvSpPr>
        <p:spPr>
          <a:xfrm>
            <a:off x="2944202" y="6007275"/>
            <a:ext cx="6934200" cy="741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040FD8-7CFC-4CD8-80BD-BE2EA414FAD6}"/>
              </a:ext>
            </a:extLst>
          </p:cNvPr>
          <p:cNvSpPr/>
          <p:nvPr/>
        </p:nvSpPr>
        <p:spPr>
          <a:xfrm>
            <a:off x="1157068" y="4613227"/>
            <a:ext cx="1021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FIND YOUR FAVORITE ENLIGHTEN TOOL TO SHARE – 10 min, 20 min or 30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51B1-F293-4E40-9BF9-25AC8E7D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47" y="0"/>
            <a:ext cx="4111356" cy="40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5" y="92445"/>
            <a:ext cx="7195702" cy="66731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382C-5EB4-4472-80DC-5B52258E7927}"/>
              </a:ext>
            </a:extLst>
          </p:cNvPr>
          <p:cNvSpPr/>
          <p:nvPr/>
        </p:nvSpPr>
        <p:spPr>
          <a:xfrm>
            <a:off x="2059289" y="4436185"/>
            <a:ext cx="850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Quick Start Guide - Website Overview (p.13)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33" y="1500554"/>
            <a:ext cx="9242475" cy="492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ENGAGE </a:t>
            </a:r>
            <a:r>
              <a:rPr lang="en-US" sz="4000" dirty="0"/>
              <a:t>is the step that allows students to </a:t>
            </a:r>
            <a:r>
              <a:rPr lang="en-US" sz="4000" b="1" dirty="0"/>
              <a:t>generate, compare and connect more with the new knowledge </a:t>
            </a:r>
            <a:r>
              <a:rPr lang="en-US" sz="4000" dirty="0"/>
              <a:t>received </a:t>
            </a:r>
            <a:r>
              <a:rPr lang="en-US" sz="4000" b="1" dirty="0"/>
              <a:t>using ENGAGING ENCOUNTERS</a:t>
            </a:r>
            <a:r>
              <a:rPr lang="en-US" sz="4000" dirty="0"/>
              <a:t>.  </a:t>
            </a:r>
          </a:p>
          <a:p>
            <a:pPr marL="0" indent="0">
              <a:buNone/>
            </a:pPr>
            <a:r>
              <a:rPr lang="en-US" sz="4000" dirty="0"/>
              <a:t>ENGAGEMENT tools </a:t>
            </a:r>
            <a:r>
              <a:rPr lang="en-US" sz="4000" b="1" dirty="0"/>
              <a:t>increase content ownership, understanding, long-term retrieval </a:t>
            </a:r>
            <a:r>
              <a:rPr lang="en-US" sz="4000" dirty="0"/>
              <a:t>and </a:t>
            </a:r>
            <a:r>
              <a:rPr lang="en-US" sz="4000" b="1" dirty="0"/>
              <a:t>retention.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391508"/>
            <a:ext cx="9664506" cy="4038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At this step, as students </a:t>
            </a:r>
            <a:r>
              <a:rPr lang="en-US" sz="4000" b="1" dirty="0"/>
              <a:t>compare, elaborate </a:t>
            </a:r>
            <a:r>
              <a:rPr lang="en-US" sz="4000" dirty="0"/>
              <a:t>and </a:t>
            </a:r>
            <a:r>
              <a:rPr lang="en-US" sz="4000" b="1" dirty="0"/>
              <a:t>problem-solve</a:t>
            </a:r>
            <a:r>
              <a:rPr lang="en-US" sz="4000" dirty="0"/>
              <a:t>, they have </a:t>
            </a:r>
            <a:r>
              <a:rPr lang="en-US" sz="4000" b="1" dirty="0"/>
              <a:t>changes in perception</a:t>
            </a:r>
            <a:r>
              <a:rPr lang="en-US" sz="4000" dirty="0"/>
              <a:t> and </a:t>
            </a:r>
            <a:r>
              <a:rPr lang="en-US" sz="4000" b="1" dirty="0"/>
              <a:t>generate new thought.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95" y="1628774"/>
            <a:ext cx="9495693" cy="4801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LC ENGAGING INTERACTIVE TOOLS </a:t>
            </a:r>
            <a:r>
              <a:rPr lang="en-US" sz="4000" dirty="0"/>
              <a:t>are  </a:t>
            </a:r>
            <a:r>
              <a:rPr lang="en-US" sz="4000" b="1" dirty="0"/>
              <a:t>fun encounters</a:t>
            </a:r>
            <a:r>
              <a:rPr lang="en-US" sz="4000" dirty="0"/>
              <a:t>, such: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Creating </a:t>
            </a:r>
            <a:r>
              <a:rPr lang="en-US" sz="4000" b="1" dirty="0"/>
              <a:t>Analogies, Metaphors,</a:t>
            </a:r>
            <a:r>
              <a:rPr lang="en-US" sz="4000" dirty="0"/>
              <a:t> Comparisons and Classifications.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Elaborating with </a:t>
            </a:r>
            <a:r>
              <a:rPr lang="en-US" sz="4000" b="1" dirty="0"/>
              <a:t>Sentence Stems, Elaboration Squares</a:t>
            </a:r>
            <a:r>
              <a:rPr lang="en-US" sz="4000" dirty="0"/>
              <a:t>,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3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95" y="2264898"/>
            <a:ext cx="9495693" cy="41653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/>
              <a:t>Problem-solving using </a:t>
            </a:r>
            <a:r>
              <a:rPr lang="en-US" sz="4000" b="1" dirty="0"/>
              <a:t>Brainstorming and Brainwriting Strategies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Creating Effective Skill Performance </a:t>
            </a:r>
            <a:r>
              <a:rPr lang="en-US" sz="4000" b="1" dirty="0"/>
              <a:t>Rubrics.</a:t>
            </a:r>
          </a:p>
          <a:p>
            <a:pPr marL="0" indent="0">
              <a:buNone/>
            </a:pPr>
            <a:r>
              <a:rPr lang="en-US" sz="4000" b="1" dirty="0"/>
              <a:t>What can we do we improve our current engaging practices?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7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6321FE-11D9-4A33-8CA2-C21DFE5FF128}"/>
              </a:ext>
            </a:extLst>
          </p:cNvPr>
          <p:cNvSpPr txBox="1">
            <a:spLocks noChangeArrowheads="1"/>
          </p:cNvSpPr>
          <p:nvPr/>
        </p:nvSpPr>
        <p:spPr>
          <a:xfrm>
            <a:off x="2944202" y="6007275"/>
            <a:ext cx="6934200" cy="741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040FD8-7CFC-4CD8-80BD-BE2EA414FAD6}"/>
              </a:ext>
            </a:extLst>
          </p:cNvPr>
          <p:cNvSpPr/>
          <p:nvPr/>
        </p:nvSpPr>
        <p:spPr>
          <a:xfrm>
            <a:off x="986637" y="4549676"/>
            <a:ext cx="10218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FIND YOUR FAVORITE ENGAGING TOOL TO SHARE – 10 min, 20 min or 30 min</a:t>
            </a:r>
          </a:p>
          <a:p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D3242-5C79-409D-88D8-B33713A7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98" y="553616"/>
            <a:ext cx="4023603" cy="37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94" y="2266530"/>
            <a:ext cx="10515600" cy="371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Housekeeping:</a:t>
            </a:r>
          </a:p>
          <a:p>
            <a:pPr marL="0" indent="0" algn="ctr">
              <a:buNone/>
            </a:pPr>
            <a:r>
              <a:rPr lang="en-US" sz="5400" b="1" dirty="0"/>
              <a:t>ABC – Always Be Connecting</a:t>
            </a:r>
            <a:br>
              <a:rPr lang="en-US" sz="5400" b="1" dirty="0"/>
            </a:br>
            <a:r>
              <a:rPr lang="en-US" sz="5400" b="1" dirty="0"/>
              <a:t>Handout</a:t>
            </a:r>
            <a:br>
              <a:rPr lang="en-US" sz="5400" b="1" dirty="0"/>
            </a:br>
            <a:br>
              <a:rPr lang="en-US" sz="4400" b="1" dirty="0"/>
            </a:b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4" y="-20681"/>
            <a:ext cx="7014949" cy="6890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D7A85-AB2E-44D5-9A5D-E2D08A4855FB}"/>
              </a:ext>
            </a:extLst>
          </p:cNvPr>
          <p:cNvSpPr/>
          <p:nvPr/>
        </p:nvSpPr>
        <p:spPr>
          <a:xfrm>
            <a:off x="1842373" y="4529175"/>
            <a:ext cx="850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Quick Start Guide - Website Overview (p.14)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278206" y="2405575"/>
            <a:ext cx="9889588" cy="36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EMBRACE </a:t>
            </a:r>
            <a:r>
              <a:rPr lang="en-US" sz="4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step </a:t>
            </a:r>
            <a:r>
              <a:rPr lang="en-US" sz="4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reflecting, connecting </a:t>
            </a:r>
            <a:r>
              <a:rPr lang="en-US" sz="4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knowledge gained</a:t>
            </a:r>
            <a:r>
              <a:rPr lang="en-US" sz="4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It is about </a:t>
            </a:r>
            <a:r>
              <a:rPr lang="en-US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learning products.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7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468120" y="2419643"/>
            <a:ext cx="9509760" cy="327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4400" b="1" cap="none" dirty="0">
                <a:solidFill>
                  <a:schemeClr val="tx1"/>
                </a:solidFill>
                <a:latin typeface="+mn-lt"/>
              </a:rPr>
              <a:t>Without reflection</a:t>
            </a:r>
            <a:r>
              <a:rPr lang="en-US" sz="4400" cap="none" dirty="0">
                <a:solidFill>
                  <a:schemeClr val="tx1"/>
                </a:solidFill>
                <a:latin typeface="+mn-lt"/>
              </a:rPr>
              <a:t>, learning ends well </a:t>
            </a:r>
            <a:r>
              <a:rPr lang="en-US" sz="4400" b="1" cap="none" dirty="0">
                <a:solidFill>
                  <a:schemeClr val="tx1"/>
                </a:solidFill>
                <a:latin typeface="+mn-lt"/>
              </a:rPr>
              <a:t>short of the re-organization of thinking </a:t>
            </a:r>
            <a:r>
              <a:rPr lang="en-US" sz="4400" cap="none" dirty="0">
                <a:solidFill>
                  <a:schemeClr val="tx1"/>
                </a:solidFill>
                <a:latin typeface="+mn-lt"/>
              </a:rPr>
              <a:t>that deep learning requires (</a:t>
            </a:r>
            <a:r>
              <a:rPr lang="en-US" sz="4400" b="1" cap="none" dirty="0">
                <a:solidFill>
                  <a:schemeClr val="tx1"/>
                </a:solidFill>
                <a:latin typeface="+mn-lt"/>
              </a:rPr>
              <a:t>Ewell 1997).  </a:t>
            </a:r>
            <a:endParaRPr lang="en-US" sz="4400" b="1" cap="none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95585" y="2096087"/>
            <a:ext cx="9866140" cy="34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Answering study questions requires only low-level recognition </a:t>
            </a:r>
            <a:r>
              <a:rPr lang="en-US" sz="4000" cap="none" dirty="0">
                <a:solidFill>
                  <a:schemeClr val="tx1"/>
                </a:solidFill>
                <a:latin typeface="+mn-lt"/>
              </a:rPr>
              <a:t>(Goodwin 2014.)  Learning products can vastly enhance and increase knowledge, understanding and long-lasting connections.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2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70671" y="1664677"/>
            <a:ext cx="10100603" cy="43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 sz="4000" b="1" cap="none" dirty="0">
                <a:solidFill>
                  <a:schemeClr val="tx1"/>
                </a:solidFill>
                <a:latin typeface="+mn-lt"/>
              </a:rPr>
              <a:t>LC EMBRACING INTERACTIVE TOOLS can be fun encounters, such as: </a:t>
            </a:r>
          </a:p>
          <a:p>
            <a:pPr marL="571500" indent="-5715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cap="none" dirty="0">
                <a:solidFill>
                  <a:schemeClr val="tx1"/>
                </a:solidFill>
                <a:latin typeface="+mn-lt"/>
              </a:rPr>
              <a:t>• conducting gallery walks and test quest rounds • creating concept and sequence graphic organizers • creating learning mobiles, storyboards and comic books </a:t>
            </a:r>
            <a:r>
              <a:rPr lang="en-US" altLang="en-US" sz="4000" cap="none" dirty="0">
                <a:solidFill>
                  <a:schemeClr val="tx1"/>
                </a:solidFill>
              </a:rPr>
              <a:t>• </a:t>
            </a:r>
            <a:r>
              <a:rPr lang="en-US" altLang="en-US" sz="4000" cap="none" dirty="0">
                <a:solidFill>
                  <a:schemeClr val="tx1"/>
                </a:solidFill>
                <a:latin typeface="+mn-lt"/>
              </a:rPr>
              <a:t>creating word and musical mnemonics </a:t>
            </a:r>
          </a:p>
          <a:p>
            <a:pPr marL="571500" indent="-5715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b="1" cap="none" dirty="0">
              <a:solidFill>
                <a:schemeClr val="tx1"/>
              </a:solidFill>
              <a:latin typeface="+mn-lt"/>
            </a:endParaRPr>
          </a:p>
          <a:p>
            <a:pPr marL="571500" indent="-5715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7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18209" y="1434882"/>
            <a:ext cx="10241281" cy="471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indent="-74295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cap="none" dirty="0">
                <a:solidFill>
                  <a:schemeClr val="tx1"/>
                </a:solidFill>
                <a:latin typeface="+mn-lt"/>
              </a:rPr>
              <a:t>• developing PowerPoint/web page memory tools • creating life-size simulations and concept maps </a:t>
            </a:r>
            <a:br>
              <a:rPr lang="en-US" altLang="en-US" sz="4000" cap="none" dirty="0">
                <a:solidFill>
                  <a:schemeClr val="tx1"/>
                </a:solidFill>
                <a:latin typeface="+mn-lt"/>
              </a:rPr>
            </a:br>
            <a:r>
              <a:rPr lang="en-US" altLang="en-US" sz="4000" cap="none" dirty="0">
                <a:solidFill>
                  <a:schemeClr val="tx1"/>
                </a:solidFill>
                <a:latin typeface="+mn-lt"/>
              </a:rPr>
              <a:t>• conducting notetaking repair and reformat skills • responding to reflection questions </a:t>
            </a:r>
            <a:r>
              <a:rPr lang="en-US" altLang="en-US" sz="4000" cap="none" dirty="0">
                <a:solidFill>
                  <a:schemeClr val="tx1"/>
                </a:solidFill>
              </a:rPr>
              <a:t>• </a:t>
            </a:r>
            <a:r>
              <a:rPr lang="en-US" altLang="en-US" sz="4000" cap="none" dirty="0">
                <a:solidFill>
                  <a:schemeClr val="tx1"/>
                </a:solidFill>
                <a:latin typeface="+mn-lt"/>
              </a:rPr>
              <a:t>generating learning logs • participating in multi-sensory reflection circle </a:t>
            </a:r>
            <a:endParaRPr lang="en-US" alt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7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398098"/>
            <a:ext cx="6934200" cy="741362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38850" y="30861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95585" y="2096087"/>
            <a:ext cx="9866140" cy="34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4000" cap="none" dirty="0">
                <a:solidFill>
                  <a:schemeClr val="tx1"/>
                </a:solidFill>
                <a:latin typeface="+mn-lt"/>
              </a:rPr>
              <a:t>Some experts claim that information </a:t>
            </a: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retention rate when taking notes</a:t>
            </a:r>
            <a:r>
              <a:rPr lang="en-US" sz="4000" cap="none" dirty="0">
                <a:solidFill>
                  <a:schemeClr val="tx1"/>
                </a:solidFill>
                <a:latin typeface="+mn-lt"/>
              </a:rPr>
              <a:t> is approximately </a:t>
            </a: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30 to 50 percent</a:t>
            </a:r>
            <a:r>
              <a:rPr lang="en-US" sz="4000" cap="none" dirty="0">
                <a:solidFill>
                  <a:schemeClr val="tx1"/>
                </a:solidFill>
                <a:latin typeface="+mn-lt"/>
              </a:rPr>
              <a:t>, but when actually </a:t>
            </a: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refining and working with notes</a:t>
            </a:r>
            <a:r>
              <a:rPr lang="en-US" sz="4000" cap="none" dirty="0">
                <a:solidFill>
                  <a:schemeClr val="tx1"/>
                </a:solidFill>
                <a:latin typeface="+mn-lt"/>
              </a:rPr>
              <a:t>, retention can be as high as </a:t>
            </a: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90 percent</a:t>
            </a:r>
            <a:r>
              <a:rPr lang="en-US" sz="4000" cap="none" dirty="0">
                <a:solidFill>
                  <a:schemeClr val="tx1"/>
                </a:solidFill>
                <a:latin typeface="+mn-lt"/>
              </a:rPr>
              <a:t>. </a:t>
            </a:r>
            <a:endParaRPr lang="en-US" altLang="en-US" sz="4000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0" y="310721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0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6321FE-11D9-4A33-8CA2-C21DFE5FF128}"/>
              </a:ext>
            </a:extLst>
          </p:cNvPr>
          <p:cNvSpPr txBox="1">
            <a:spLocks noChangeArrowheads="1"/>
          </p:cNvSpPr>
          <p:nvPr/>
        </p:nvSpPr>
        <p:spPr>
          <a:xfrm>
            <a:off x="2944202" y="6007275"/>
            <a:ext cx="6934200" cy="741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040FD8-7CFC-4CD8-80BD-BE2EA414FAD6}"/>
              </a:ext>
            </a:extLst>
          </p:cNvPr>
          <p:cNvSpPr/>
          <p:nvPr/>
        </p:nvSpPr>
        <p:spPr>
          <a:xfrm>
            <a:off x="951156" y="4706454"/>
            <a:ext cx="10920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FIND YOUR FAVORITE EMBRACING TOOL TO SHARE – 10 min, 20 min or 30 min</a:t>
            </a:r>
          </a:p>
          <a:p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83CE2-3B81-40A6-9F30-6B78EC5E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56" y="390958"/>
            <a:ext cx="4393487" cy="4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6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34375" y="202135"/>
            <a:ext cx="7418068" cy="1251769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+mn-lt"/>
              </a:rPr>
              <a:t>Classroom Wisdom – </a:t>
            </a:r>
            <a:br>
              <a:rPr lang="en-US" altLang="en-US" b="1" dirty="0">
                <a:latin typeface="+mn-lt"/>
              </a:rPr>
            </a:br>
            <a:r>
              <a:rPr lang="en-US" altLang="en-US" b="1" dirty="0">
                <a:latin typeface="+mn-lt"/>
              </a:rPr>
              <a:t>Share Time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3600" b="1" dirty="0"/>
              <a:t>Summarizers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dirty="0"/>
              <a:t>– Restate or summarize the key points – “What I am Hearing is……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Questioners</a:t>
            </a:r>
            <a:r>
              <a:rPr lang="en-US" altLang="en-US" sz="3600" dirty="0"/>
              <a:t> –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/>
              <a:t>Make up an open-ended question based upon a key point made to determine if audience is listening.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Clarifiers</a:t>
            </a:r>
            <a:r>
              <a:rPr lang="en-US" altLang="en-US" sz="3600" dirty="0"/>
              <a:t> – Look for a confusing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Predictors </a:t>
            </a:r>
            <a:r>
              <a:rPr lang="en-US" altLang="en-US" sz="3600" dirty="0"/>
              <a:t>– What will be discussing next?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764214" y="6219826"/>
            <a:ext cx="415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35EC6-8E07-43E1-A5C4-CF905BAD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69962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94" y="2266530"/>
            <a:ext cx="10515600" cy="371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Curriculum Connection Share Sheet </a:t>
            </a:r>
          </a:p>
          <a:p>
            <a:pPr marL="0" indent="0" algn="ctr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(Page 1 – Landscape Packet)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6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0"/>
            <a:ext cx="8487544" cy="6858000"/>
          </a:xfrm>
          <a:prstGeom prst="rect">
            <a:avLst/>
          </a:prstGeom>
          <a:solidFill>
            <a:srgbClr val="0099FF"/>
          </a:solidFill>
        </p:spPr>
      </p:pic>
    </p:spTree>
    <p:extLst>
      <p:ext uri="{BB962C8B-B14F-4D97-AF65-F5344CB8AC3E}">
        <p14:creationId xmlns:p14="http://schemas.microsoft.com/office/powerpoint/2010/main" val="255604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94" y="2266530"/>
            <a:ext cx="10515600" cy="3713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Housekeeping:</a:t>
            </a:r>
          </a:p>
          <a:p>
            <a:pPr marL="0" indent="0" algn="ctr">
              <a:buNone/>
            </a:pPr>
            <a:r>
              <a:rPr lang="en-US" sz="5400" b="1" dirty="0"/>
              <a:t>ABC – Always Be Communicating</a:t>
            </a:r>
            <a:br>
              <a:rPr lang="en-US" sz="5400" b="1" dirty="0"/>
            </a:br>
            <a:r>
              <a:rPr lang="en-US" sz="4800" dirty="0"/>
              <a:t>(Classroom Wisdom)</a:t>
            </a:r>
            <a:br>
              <a:rPr lang="en-US" sz="4800" dirty="0"/>
            </a:br>
            <a:r>
              <a:rPr lang="en-US" sz="4800" dirty="0"/>
              <a:t>Handout</a:t>
            </a:r>
            <a:br>
              <a:rPr lang="en-US" sz="4800" dirty="0"/>
            </a:br>
            <a:br>
              <a:rPr lang="en-US" sz="4800" b="1" dirty="0"/>
            </a:br>
            <a:endParaRPr lang="en-US" sz="4800" b="1" dirty="0"/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9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76153" y="202135"/>
            <a:ext cx="6576290" cy="1251769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+mn-lt"/>
              </a:rPr>
              <a:t>Classroom Wisdom – </a:t>
            </a:r>
            <a:br>
              <a:rPr lang="en-US" altLang="en-US" b="1" dirty="0">
                <a:latin typeface="+mn-lt"/>
              </a:rPr>
            </a:br>
            <a:r>
              <a:rPr lang="en-US" altLang="en-US" b="1" dirty="0">
                <a:latin typeface="+mn-lt"/>
              </a:rPr>
              <a:t>Time for a New Role (2)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3600" b="1" dirty="0"/>
              <a:t>Summarizers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dirty="0"/>
              <a:t>– Restate or summarize the key points – “What I am Hearing is……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Questioners</a:t>
            </a:r>
            <a:r>
              <a:rPr lang="en-US" altLang="en-US" sz="3600" dirty="0"/>
              <a:t> –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/>
              <a:t>Make up an open-ended question based upon a key point made to determine if audience is listening.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Clarifiers</a:t>
            </a:r>
            <a:r>
              <a:rPr lang="en-US" altLang="en-US" sz="3600" dirty="0"/>
              <a:t> – Look for a confusing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b="1" dirty="0"/>
              <a:t>Predictors </a:t>
            </a:r>
            <a:r>
              <a:rPr lang="en-US" altLang="en-US" sz="3600" dirty="0"/>
              <a:t>– What will be discussing next?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764214" y="6219826"/>
            <a:ext cx="415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35EC6-8E07-43E1-A5C4-CF905BAD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69962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59" y="1688123"/>
            <a:ext cx="10515600" cy="4742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Let’s use an Operating Manual for our tour – </a:t>
            </a:r>
            <a:r>
              <a:rPr lang="en-US" sz="6000" b="1" dirty="0"/>
              <a:t>LC QUICK START GUIDE </a:t>
            </a:r>
            <a:r>
              <a:rPr lang="en-US" sz="6000" dirty="0"/>
              <a:t>that can be accessed on the homepage of the 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9" y="327760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054" y="6257832"/>
            <a:ext cx="42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http://dev-learningconnect.staged.website/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499"/>
            <a:ext cx="12192000" cy="5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1588818"/>
            <a:ext cx="95660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b="1" dirty="0"/>
              <a:t>LEARNING CONNECT </a:t>
            </a:r>
            <a:r>
              <a:rPr lang="en-US" sz="4000" dirty="0"/>
              <a:t>student achievement tools (Instructional Support Tools) have been:</a:t>
            </a:r>
          </a:p>
          <a:p>
            <a:pPr lvl="1"/>
            <a:r>
              <a:rPr lang="en-US" sz="4000" dirty="0"/>
              <a:t>Appropriately aligned within the instructional planning process- </a:t>
            </a:r>
          </a:p>
          <a:p>
            <a:pPr lvl="2"/>
            <a:r>
              <a:rPr lang="en-US" sz="4000" dirty="0"/>
              <a:t>Tools to </a:t>
            </a:r>
            <a:r>
              <a:rPr lang="en-US" sz="4000" b="1" dirty="0"/>
              <a:t>ENTICE</a:t>
            </a:r>
            <a:r>
              <a:rPr lang="en-US" sz="4000" dirty="0"/>
              <a:t>, to </a:t>
            </a:r>
            <a:r>
              <a:rPr lang="en-US" sz="4000" b="1" dirty="0"/>
              <a:t>ENLIGHTEN</a:t>
            </a:r>
            <a:r>
              <a:rPr lang="en-US" sz="4000" dirty="0"/>
              <a:t>, to </a:t>
            </a:r>
            <a:r>
              <a:rPr lang="en-US" sz="4000" b="1" dirty="0"/>
              <a:t>ENGAGE</a:t>
            </a:r>
            <a:r>
              <a:rPr lang="en-US" sz="4000" dirty="0"/>
              <a:t> or </a:t>
            </a:r>
            <a:r>
              <a:rPr lang="en-US" sz="4000" b="1" dirty="0"/>
              <a:t>EMBRACE</a:t>
            </a:r>
            <a:r>
              <a:rPr lang="en-US" sz="4000" dirty="0"/>
              <a:t> the content provided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1" y="278504"/>
            <a:ext cx="3437705" cy="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5711</TotalTime>
  <Words>918</Words>
  <Application>Microsoft Office PowerPoint</Application>
  <PresentationFormat>Widescreen</PresentationFormat>
  <Paragraphs>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Wisdom –  Time for a New Role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Wisdom –  Share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Warner</dc:creator>
  <cp:lastModifiedBy>Karen Warner</cp:lastModifiedBy>
  <cp:revision>469</cp:revision>
  <cp:lastPrinted>2016-09-24T11:21:14Z</cp:lastPrinted>
  <dcterms:created xsi:type="dcterms:W3CDTF">2016-06-30T21:18:23Z</dcterms:created>
  <dcterms:modified xsi:type="dcterms:W3CDTF">2017-12-20T12:53:46Z</dcterms:modified>
</cp:coreProperties>
</file>